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6858000" cx="12192000"/>
  <p:notesSz cx="12192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8" roundtripDataSignature="AMtx7mgKskQZxKnA+p2vkj5HuuMXKcI6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B54CA1E-CEBC-436E-9FA9-8A53A5EC85AF}">
  <a:tblStyle styleId="{1B54CA1E-CEBC-436E-9FA9-8A53A5EC85A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1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idx="11" type="ft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0" type="dt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subTitle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1" type="ft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0" type="dt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body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1" type="ft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0" type="dt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2" type="body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1" type="ft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0" type="dt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2" type="sldNum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1" type="ft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2" type="sldNum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1" type="ft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" name="Google Shape;9;p4"/>
          <p:cNvSpPr txBox="1"/>
          <p:nvPr>
            <p:ph idx="10" type="dt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Google Shape;43;p1"/>
          <p:cNvGraphicFramePr/>
          <p:nvPr/>
        </p:nvGraphicFramePr>
        <p:xfrm>
          <a:off x="933250" y="49318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{1B54CA1E-CEBC-436E-9FA9-8A53A5EC85AF}</a:tableStyleId>
              </a:tblPr>
              <a:tblGrid>
                <a:gridCol w="754375"/>
                <a:gridCol w="1728475"/>
                <a:gridCol w="1327775"/>
                <a:gridCol w="1327775"/>
                <a:gridCol w="1328425"/>
                <a:gridCol w="1327775"/>
                <a:gridCol w="2640350"/>
              </a:tblGrid>
              <a:tr h="54990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商品名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5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kolo</a:t>
                      </a:r>
                      <a:endParaRPr sz="16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C000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AdvaNceD </a:t>
                      </a:r>
                      <a:r>
                        <a:rPr b="1" lang="en-US" sz="14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IoT</a:t>
                      </a:r>
                      <a:endParaRPr b="1" sz="1400" u="none" cap="none" strike="noStrik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テレワークブース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F50"/>
                    </a:solidFill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70485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71755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8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271145" marR="0" rtl="0" algn="l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&lt;料金メリットの比較&gt;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859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7620" marR="0" rtl="0" algn="ctr">
                        <a:lnSpc>
                          <a:spcPct val="100000"/>
                        </a:lnSpc>
                        <a:spcBef>
                          <a:spcPts val="113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画像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</a:tr>
              <a:tr h="424175">
                <a:tc rowSpan="5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113663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初期費用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6985" marR="0" rtl="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導入・設置費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150,000円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1F1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300,000円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1F1"/>
                    </a:solidFill>
                  </a:tcPr>
                </a:tc>
                <a:tc hMerge="1"/>
                <a:tc rowSpan="5">
                  <a:txBody>
                    <a:bodyPr/>
                    <a:lstStyle/>
                    <a:p>
                      <a:pPr indent="-236220" lvl="0" marL="26289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*"/>
                      </a:pPr>
                      <a:r>
                        <a:rPr b="1" lang="en-US" sz="9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Koloの方が</a:t>
                      </a:r>
                      <a:r>
                        <a:rPr b="1"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150,000</a:t>
                      </a:r>
                      <a:r>
                        <a:rPr b="1" lang="en-US" sz="9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円安い</a:t>
                      </a:r>
                      <a:endParaRPr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236220" lvl="0" marL="262890" marR="0" rtl="0" algn="l">
                        <a:lnSpc>
                          <a:spcPct val="100000"/>
                        </a:lnSpc>
                        <a:spcBef>
                          <a:spcPts val="166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*"/>
                      </a:pPr>
                      <a:r>
                        <a:rPr b="1" lang="en-US" sz="900">
                          <a:latin typeface="Arial"/>
                          <a:ea typeface="Arial"/>
                          <a:cs typeface="Arial"/>
                          <a:sym typeface="Arial"/>
                        </a:rPr>
                        <a:t>AdvaNceD </a:t>
                      </a:r>
                      <a:r>
                        <a:rPr b="1" lang="en-US" sz="9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IoTの方が</a:t>
                      </a:r>
                      <a:r>
                        <a:rPr b="1"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r>
                        <a:rPr b="1" lang="en-US" sz="9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円安い</a:t>
                      </a:r>
                      <a:endParaRPr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236220" lvl="0" marL="262890" marR="0" rtl="0" algn="l">
                        <a:lnSpc>
                          <a:spcPct val="100000"/>
                        </a:lnSpc>
                        <a:spcBef>
                          <a:spcPts val="1664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*"/>
                      </a:pPr>
                      <a:r>
                        <a:rPr b="1" lang="en-US" sz="900">
                          <a:latin typeface="Arial"/>
                          <a:ea typeface="Arial"/>
                          <a:cs typeface="Arial"/>
                          <a:sym typeface="Arial"/>
                        </a:rPr>
                        <a:t>AdvaNceD </a:t>
                      </a:r>
                      <a:r>
                        <a:rPr b="1" lang="en-US" sz="9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IoTの方が</a:t>
                      </a:r>
                      <a:r>
                        <a:rPr b="1"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2か月</a:t>
                      </a:r>
                      <a:r>
                        <a:rPr b="1" lang="en-US" sz="9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短い</a:t>
                      </a:r>
                      <a:endParaRPr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236220" lvl="0" marL="262890" marR="0" rtl="0" algn="l">
                        <a:lnSpc>
                          <a:spcPct val="100000"/>
                        </a:lnSpc>
                        <a:spcBef>
                          <a:spcPts val="166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*"/>
                      </a:pPr>
                      <a:r>
                        <a:rPr b="1" lang="en-US" sz="900">
                          <a:latin typeface="Arial"/>
                          <a:ea typeface="Arial"/>
                          <a:cs typeface="Arial"/>
                          <a:sym typeface="Arial"/>
                        </a:rPr>
                        <a:t>AdvaNceD </a:t>
                      </a:r>
                      <a:r>
                        <a:rPr b="1" lang="en-US" sz="9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IoTの方が</a:t>
                      </a:r>
                      <a:r>
                        <a:rPr b="1"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581,000</a:t>
                      </a:r>
                      <a:r>
                        <a:rPr b="1" lang="en-US" sz="9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円安い</a:t>
                      </a:r>
                      <a:endParaRPr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236220" lvl="0" marL="262890" marR="0" rtl="0" algn="l">
                        <a:lnSpc>
                          <a:spcPct val="100000"/>
                        </a:lnSpc>
                        <a:spcBef>
                          <a:spcPts val="1665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*"/>
                      </a:pPr>
                      <a:r>
                        <a:rPr b="1" lang="en-US" sz="900">
                          <a:latin typeface="Arial"/>
                          <a:ea typeface="Arial"/>
                          <a:cs typeface="Arial"/>
                          <a:sym typeface="Arial"/>
                        </a:rPr>
                        <a:t>AdvaNceD </a:t>
                      </a:r>
                      <a:r>
                        <a:rPr b="1" lang="en-US" sz="9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IoTは</a:t>
                      </a:r>
                      <a:r>
                        <a:rPr b="1"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撤去費用が不要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56200" marB="0" marR="0" marL="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E1EEDA"/>
                    </a:solidFill>
                  </a:tcPr>
                </a:tc>
              </a:tr>
              <a:tr h="4241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お試し月額料金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29,000円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1F1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28,900円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1F1"/>
                    </a:solidFill>
                  </a:tcPr>
                </a:tc>
                <a:tc hMerge="1"/>
                <a:tc vMerge="1"/>
              </a:tr>
              <a:tr h="4241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お試し期間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762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3カ月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1F1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762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1カ月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1F1"/>
                    </a:solidFill>
                  </a:tcPr>
                </a:tc>
                <a:tc hMerge="1"/>
                <a:tc vMerge="1"/>
              </a:tr>
              <a:tr h="4241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127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お試し期間の月額支払い計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87,000円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1F1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28,900円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1F1"/>
                    </a:solidFill>
                  </a:tcPr>
                </a:tc>
                <a:tc hMerge="1"/>
                <a:tc vMerge="1"/>
              </a:tr>
              <a:tr h="42417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※撤去費用</a:t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1270" marR="0" rtl="0" algn="ctr">
                        <a:lnSpc>
                          <a:spcPct val="100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(お試し期間で終了の場合)</a:t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59050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635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※150,000円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1F1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6985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※0円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1F1"/>
                    </a:solidFill>
                  </a:tcPr>
                </a:tc>
                <a:tc hMerge="1"/>
                <a:tc vMerge="1"/>
              </a:tr>
              <a:tr h="617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継続プラン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90170" marR="0" rtl="0" algn="l">
                        <a:lnSpc>
                          <a:spcPct val="100000"/>
                        </a:lnSpc>
                        <a:spcBef>
                          <a:spcPts val="434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9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(お試し後)</a:t>
                      </a:r>
                      <a:endParaRPr b="1" sz="900" u="none" cap="none" strike="noStrik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90170" marR="0" rtl="0" algn="l">
                        <a:lnSpc>
                          <a:spcPct val="100000"/>
                        </a:lnSpc>
                        <a:spcBef>
                          <a:spcPts val="434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6985" marR="0" rtl="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5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6985" marR="0" rtl="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買取*</a:t>
                      </a:r>
                      <a:endParaRPr sz="10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635" rtl="0" algn="ctr"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50"/>
                    </a:p>
                    <a:p>
                      <a:pPr indent="0" lvl="0" marL="0" marR="635" rtl="0" algn="ctr"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>
                          <a:solidFill>
                            <a:schemeClr val="dk1"/>
                          </a:solidFill>
                        </a:rPr>
                        <a:t>1,</a:t>
                      </a:r>
                      <a:r>
                        <a:rPr b="1" lang="en-US" sz="1050"/>
                        <a:t>163</a:t>
                      </a:r>
                      <a:r>
                        <a:rPr b="1" lang="en-US" sz="1050">
                          <a:solidFill>
                            <a:schemeClr val="dk1"/>
                          </a:solidFill>
                        </a:rPr>
                        <a:t>,000円</a:t>
                      </a:r>
                      <a:endParaRPr sz="1050">
                        <a:solidFill>
                          <a:schemeClr val="dk1"/>
                        </a:solidFill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1F1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6350" rtl="0" algn="ctr"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50"/>
                    </a:p>
                    <a:p>
                      <a:pPr indent="0" lvl="0" marL="6350" rtl="0" algn="ctr"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50"/>
                        <a:t>750,000</a:t>
                      </a:r>
                      <a:r>
                        <a:rPr b="1" lang="en-US" sz="1050">
                          <a:solidFill>
                            <a:schemeClr val="dk1"/>
                          </a:solidFill>
                        </a:rPr>
                        <a:t>円</a:t>
                      </a:r>
                      <a:endParaRPr sz="1050">
                        <a:solidFill>
                          <a:schemeClr val="dk1"/>
                        </a:solidFill>
                      </a:endParaRPr>
                    </a:p>
                  </a:txBody>
                  <a:tcPr marT="3175" marB="0" marR="0" marL="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F1F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236220" lvl="0" marL="26289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*"/>
                      </a:pPr>
                      <a:r>
                        <a:rPr b="1" lang="en-US" sz="900">
                          <a:latin typeface="Arial"/>
                          <a:ea typeface="Arial"/>
                          <a:cs typeface="Arial"/>
                          <a:sym typeface="Arial"/>
                        </a:rPr>
                        <a:t>AdvaNceD </a:t>
                      </a:r>
                      <a:r>
                        <a:rPr b="1" lang="en-US" sz="9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IoTの方が</a:t>
                      </a:r>
                      <a:r>
                        <a:rPr b="1" lang="en-US">
                          <a:latin typeface="Arial"/>
                          <a:ea typeface="Arial"/>
                          <a:cs typeface="Arial"/>
                          <a:sym typeface="Arial"/>
                        </a:rPr>
                        <a:t>413</a:t>
                      </a:r>
                      <a:r>
                        <a:rPr b="1" lang="en-U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,000</a:t>
                      </a:r>
                      <a:r>
                        <a:rPr b="1" lang="en-US" sz="9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円安い</a:t>
                      </a:r>
                      <a:endParaRPr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56200" marB="0" marR="0" marL="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1EEDA"/>
                    </a:solidFill>
                  </a:tcPr>
                </a:tc>
              </a:tr>
            </a:tbl>
          </a:graphicData>
        </a:graphic>
      </p:graphicFrame>
      <p:sp>
        <p:nvSpPr>
          <p:cNvPr id="44" name="Google Shape;44;p1"/>
          <p:cNvSpPr txBox="1"/>
          <p:nvPr/>
        </p:nvSpPr>
        <p:spPr>
          <a:xfrm>
            <a:off x="161036" y="19304"/>
            <a:ext cx="11869420" cy="299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sng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1" i="0" lang="en-US" sz="1800" u="sng" cap="none" strike="noStrike">
                <a:latin typeface="Arial"/>
                <a:ea typeface="Arial"/>
                <a:cs typeface="Arial"/>
                <a:sym typeface="Arial"/>
              </a:rPr>
              <a:t>●テレワークブースの料金比較表	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" name="Google Shape;4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79470" y="1150318"/>
            <a:ext cx="989119" cy="1844844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"/>
          <p:cNvSpPr txBox="1"/>
          <p:nvPr/>
        </p:nvSpPr>
        <p:spPr>
          <a:xfrm>
            <a:off x="973825" y="6039175"/>
            <a:ext cx="10243800" cy="59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/>
              <a:t>*Koloの場合は、トライアル期間後は、月額での継続プランも選択可能となります。</a:t>
            </a:r>
            <a:endParaRPr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/>
              <a:t>詳細はお問合せください。</a:t>
            </a:r>
            <a:endParaRPr sz="1600"/>
          </a:p>
        </p:txBody>
      </p:sp>
      <p:pic>
        <p:nvPicPr>
          <p:cNvPr id="47" name="Google Shape;4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10375" y="1139931"/>
            <a:ext cx="565036" cy="220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954320" y="1032562"/>
            <a:ext cx="1263874" cy="2041103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6">
            <a:alphaModFix/>
          </a:blip>
          <a:srcRect b="0" l="0" r="74106" t="0"/>
          <a:stretch/>
        </p:blipFill>
        <p:spPr>
          <a:xfrm>
            <a:off x="6576650" y="1100500"/>
            <a:ext cx="479050" cy="29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2021-08-11T10:02:49Z</dcterms:created>
  <dc:creator>荒井 智也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2021-08-11T00:00:00Z</vt:filetime>
  </property>
</Properties>
</file>